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2"/>
  </p:notesMasterIdLst>
  <p:handoutMasterIdLst>
    <p:handoutMasterId r:id="rId23"/>
  </p:handoutMasterIdLst>
  <p:sldIdLst>
    <p:sldId id="364" r:id="rId2"/>
    <p:sldId id="362" r:id="rId3"/>
    <p:sldId id="363" r:id="rId4"/>
    <p:sldId id="365" r:id="rId5"/>
    <p:sldId id="366" r:id="rId6"/>
    <p:sldId id="367" r:id="rId7"/>
    <p:sldId id="368" r:id="rId8"/>
    <p:sldId id="369" r:id="rId9"/>
    <p:sldId id="370" r:id="rId10"/>
    <p:sldId id="375" r:id="rId11"/>
    <p:sldId id="371" r:id="rId12"/>
    <p:sldId id="372" r:id="rId13"/>
    <p:sldId id="373" r:id="rId14"/>
    <p:sldId id="374" r:id="rId15"/>
    <p:sldId id="376" r:id="rId16"/>
    <p:sldId id="377" r:id="rId17"/>
    <p:sldId id="378" r:id="rId18"/>
    <p:sldId id="379" r:id="rId19"/>
    <p:sldId id="380" r:id="rId20"/>
    <p:sldId id="381" r:id="rId21"/>
  </p:sldIdLst>
  <p:sldSz cx="9144000" cy="6858000" type="screen4x3"/>
  <p:notesSz cx="7077075" cy="9363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3E8D"/>
    <a:srgbClr val="A80000"/>
    <a:srgbClr val="700000"/>
    <a:srgbClr val="7E2400"/>
    <a:srgbClr val="FF0000"/>
    <a:srgbClr val="FFFFFF"/>
    <a:srgbClr val="EAEAE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36" autoAdjust="0"/>
    <p:restoredTop sz="98966" autoAdjust="0"/>
  </p:normalViewPr>
  <p:slideViewPr>
    <p:cSldViewPr>
      <p:cViewPr>
        <p:scale>
          <a:sx n="110" d="100"/>
          <a:sy n="110" d="100"/>
        </p:scale>
        <p:origin x="-470" y="-62"/>
      </p:cViewPr>
      <p:guideLst>
        <p:guide orient="horz" pos="2160"/>
        <p:guide pos="2880"/>
      </p:guideLst>
    </p:cSldViewPr>
  </p:slideViewPr>
  <p:notesTextViewPr>
    <p:cViewPr>
      <p:scale>
        <a:sx n="400" d="100"/>
        <a:sy n="4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6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438" y="0"/>
            <a:ext cx="3067050" cy="46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443"/>
            <a:ext cx="3067050" cy="46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 smtClean="0"/>
              <a:t>Module 1, Introduction to Mediflex</a:t>
            </a:r>
            <a:endParaRPr lang="en-US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438" y="8893443"/>
            <a:ext cx="3067050" cy="46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21F25A-A640-4AC6-927A-7369C78FF21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6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08438" y="0"/>
            <a:ext cx="3067050" cy="46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0150" y="703263"/>
            <a:ext cx="4678363" cy="35099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8026" y="4446722"/>
            <a:ext cx="5661025" cy="4213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93443"/>
            <a:ext cx="3067050" cy="46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 smtClean="0"/>
              <a:t>Module 1, Introduction to Mediflex</a:t>
            </a: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08438" y="8893443"/>
            <a:ext cx="3067050" cy="46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F2BF74B-9AEA-4BE2-9F48-724AE2638D6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2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3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4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5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6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7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8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9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10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11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12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13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14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15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16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17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18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AB0E-7A73-4A36-B98A-F3719AE58E67}" type="slidenum">
              <a:rPr lang="en-US"/>
              <a:pPr/>
              <a:t>19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z="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Module 1, Introduction to Mediflex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5124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5125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5126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5127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128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5129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5130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3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D5535C1-6320-4470-913D-917AA6D90D7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1E493-80D6-4DF4-9BF2-69A1B11537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C0C76-894B-4127-A47B-889ED8FFDA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C81F57-FCCA-458A-95C4-C729473C0E7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0C74B7-73CE-4F27-8728-CC1C0ABF35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41EDC-0653-475F-8C12-7E985A6CCFD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128F5-CC74-4360-A53A-D53837C598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074AD-2433-4089-AE5D-6EF5618A95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14619-FEDD-4789-8DFD-53CCB5CC9C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A575A-393B-4F1E-9FCD-76683F7DF3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BD7199-8B9A-4FB8-ADD4-E10F083EDE8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1B58B5D-2227-470B-B131-5848F0779F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409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4100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4101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4102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103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/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en-US"/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9F152E16-D454-4568-9F37-2B6F741DEB3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8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tiff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981200" y="2667000"/>
            <a:ext cx="5181600" cy="1066800"/>
          </a:xfrm>
        </p:spPr>
        <p:txBody>
          <a:bodyPr/>
          <a:lstStyle/>
          <a:p>
            <a:pPr algn="ctr"/>
            <a:r>
              <a:rPr lang="en-US" sz="7200" dirty="0" smtClean="0"/>
              <a:t>Welcome!</a:t>
            </a:r>
            <a:endParaRPr lang="en-US" sz="7200" dirty="0"/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Today’s Agenda: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1"/>
            <a:ext cx="7772400" cy="2590800"/>
          </a:xfrm>
        </p:spPr>
        <p:txBody>
          <a:bodyPr/>
          <a:lstStyle/>
          <a:p>
            <a:r>
              <a:rPr lang="en-US" dirty="0" smtClean="0"/>
              <a:t>Introduction to Mediflex</a:t>
            </a:r>
          </a:p>
          <a:p>
            <a:r>
              <a:rPr lang="en-US" dirty="0" smtClean="0"/>
              <a:t>Table Mounted Retractor Products</a:t>
            </a:r>
          </a:p>
          <a:p>
            <a:r>
              <a:rPr lang="en-US" dirty="0" smtClean="0"/>
              <a:t>Surgical Holders and Positioners</a:t>
            </a:r>
          </a:p>
          <a:p>
            <a:r>
              <a:rPr lang="en-US" dirty="0" smtClean="0"/>
              <a:t>Laparoscopic Instruments</a:t>
            </a:r>
          </a:p>
          <a:p>
            <a:r>
              <a:rPr lang="en-US" dirty="0" smtClean="0"/>
              <a:t>Laparoscopic Disposables</a:t>
            </a:r>
            <a:endParaRPr lang="en-US" dirty="0"/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66800" y="5105400"/>
            <a:ext cx="7696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+mn-lt"/>
              </a:rPr>
              <a:t>Throughout these presentations there will be slides requesting you to discuss with the program speaker how the information being presented can be of use to you during your sales calls.  </a:t>
            </a:r>
            <a:endParaRPr lang="en-US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4683125"/>
          </a:xfrm>
        </p:spPr>
        <p:txBody>
          <a:bodyPr/>
          <a:lstStyle/>
          <a:p>
            <a:r>
              <a:rPr lang="en-US" dirty="0" smtClean="0"/>
              <a:t>1965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David T. Adler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Flexbar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  <p:pic>
        <p:nvPicPr>
          <p:cNvPr id="5" name="Picture 4" descr="David Adler.jpg"/>
          <p:cNvPicPr>
            <a:picLocks noChangeAspect="1"/>
          </p:cNvPicPr>
          <p:nvPr/>
        </p:nvPicPr>
        <p:blipFill>
          <a:blip r:embed="rId4" cstate="print"/>
          <a:srcRect l="2130" t="1500" r="4260" b="3001"/>
          <a:stretch>
            <a:fillRect/>
          </a:stretch>
        </p:blipFill>
        <p:spPr>
          <a:xfrm>
            <a:off x="5557812" y="2205012"/>
            <a:ext cx="3138567" cy="4545349"/>
          </a:xfrm>
          <a:prstGeom prst="rect">
            <a:avLst/>
          </a:prstGeom>
        </p:spPr>
      </p:pic>
      <p:pic>
        <p:nvPicPr>
          <p:cNvPr id="6" name="Picture 5" descr="Flexbar Logo grey.t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66800" y="4495800"/>
            <a:ext cx="4114800" cy="6858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3962400" cy="4683125"/>
          </a:xfrm>
        </p:spPr>
        <p:txBody>
          <a:bodyPr/>
          <a:lstStyle/>
          <a:p>
            <a:r>
              <a:rPr lang="en-US" dirty="0" smtClean="0"/>
              <a:t>Flexbar took its name from its most popular product:  A flexible holding device for industrial use.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  <p:pic>
        <p:nvPicPr>
          <p:cNvPr id="8" name="Picture 7" descr="David Adl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57812" y="2463724"/>
            <a:ext cx="3138567" cy="402792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4683125"/>
          </a:xfrm>
        </p:spPr>
        <p:txBody>
          <a:bodyPr/>
          <a:lstStyle/>
          <a:p>
            <a:r>
              <a:rPr lang="en-US" dirty="0" smtClean="0"/>
              <a:t>1969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Flexible Arm used in surgery for the first time in an open heart procedure at the Cleveland Clinic</a:t>
            </a:r>
          </a:p>
          <a:p>
            <a:r>
              <a:rPr lang="en-US" dirty="0" smtClean="0"/>
              <a:t>1970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David collaborated with Mel </a:t>
            </a:r>
          </a:p>
          <a:p>
            <a:pPr lvl="1" indent="-1588">
              <a:buNone/>
            </a:pPr>
            <a:r>
              <a:rPr lang="en-US" dirty="0" smtClean="0"/>
              <a:t>Greenberg, M.D. a </a:t>
            </a:r>
          </a:p>
          <a:p>
            <a:pPr lvl="1" indent="-1588">
              <a:buNone/>
            </a:pPr>
            <a:r>
              <a:rPr lang="en-US" dirty="0" smtClean="0"/>
              <a:t>Neurosurgeon.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  <p:pic>
        <p:nvPicPr>
          <p:cNvPr id="5" name="Picture 4" descr="David Adler.jpg"/>
          <p:cNvPicPr>
            <a:picLocks noChangeAspect="1"/>
          </p:cNvPicPr>
          <p:nvPr/>
        </p:nvPicPr>
        <p:blipFill>
          <a:blip r:embed="rId4" cstate="print"/>
          <a:srcRect l="4335" t="3444" r="4335" b="3444"/>
          <a:stretch>
            <a:fillRect/>
          </a:stretch>
        </p:blipFill>
        <p:spPr>
          <a:xfrm>
            <a:off x="6394075" y="3837699"/>
            <a:ext cx="2188826" cy="280876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3962400" cy="4683125"/>
          </a:xfrm>
        </p:spPr>
        <p:txBody>
          <a:bodyPr/>
          <a:lstStyle/>
          <a:p>
            <a:r>
              <a:rPr lang="en-US" dirty="0" smtClean="0"/>
              <a:t>The Result was The Greenberg System</a:t>
            </a:r>
          </a:p>
          <a:p>
            <a:endParaRPr lang="en-US" dirty="0" smtClean="0"/>
          </a:p>
          <a:p>
            <a:r>
              <a:rPr lang="en-US" dirty="0" smtClean="0"/>
              <a:t>Made by Flexbar</a:t>
            </a:r>
          </a:p>
          <a:p>
            <a:endParaRPr lang="en-US" dirty="0" smtClean="0"/>
          </a:p>
          <a:p>
            <a:r>
              <a:rPr lang="en-US" dirty="0" smtClean="0"/>
              <a:t>Marketed by Codman Division of J&amp;J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  <p:pic>
        <p:nvPicPr>
          <p:cNvPr id="8" name="Picture 7" descr="David Adl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14018" y="3520311"/>
            <a:ext cx="4044327" cy="303056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avid Adler.jpg"/>
          <p:cNvPicPr>
            <a:picLocks noChangeAspect="1"/>
          </p:cNvPicPr>
          <p:nvPr/>
        </p:nvPicPr>
        <p:blipFill>
          <a:blip r:embed="rId3" cstate="print"/>
          <a:srcRect l="2470" t="7912" r="7410" b="2637"/>
          <a:stretch>
            <a:fillRect/>
          </a:stretch>
        </p:blipFill>
        <p:spPr>
          <a:xfrm>
            <a:off x="5029200" y="2590800"/>
            <a:ext cx="3962400" cy="3683328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4343400" cy="4683125"/>
          </a:xfrm>
        </p:spPr>
        <p:txBody>
          <a:bodyPr/>
          <a:lstStyle/>
          <a:p>
            <a:r>
              <a:rPr lang="en-US" dirty="0" smtClean="0"/>
              <a:t>1974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The first Flex Arm™ Laparoscopic Holding and Positioning Device is developed for Gynecologists to hold their Operating Laparoscopes.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avid Adl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2438401"/>
            <a:ext cx="2819400" cy="3947159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5105400" cy="4683125"/>
          </a:xfrm>
        </p:spPr>
        <p:txBody>
          <a:bodyPr/>
          <a:lstStyle/>
          <a:p>
            <a:r>
              <a:rPr lang="en-US" dirty="0" smtClean="0"/>
              <a:t>1982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Codman asks David Adler to work with John Bookwalter, M.D. in the development of the Bookwalter Table Mounted Retractor System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5105400" cy="4683125"/>
          </a:xfrm>
        </p:spPr>
        <p:txBody>
          <a:bodyPr/>
          <a:lstStyle/>
          <a:p>
            <a:r>
              <a:rPr lang="en-US" dirty="0" smtClean="0"/>
              <a:t>1984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Codman contracts with Flexbar to manufacture many of the Bookwalter System Components.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Contract continued for more than 20 years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avid Adl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6568" y="2133600"/>
            <a:ext cx="3803863" cy="4587241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4191000" cy="4683125"/>
          </a:xfrm>
        </p:spPr>
        <p:txBody>
          <a:bodyPr/>
          <a:lstStyle/>
          <a:p>
            <a:r>
              <a:rPr lang="en-US" dirty="0" smtClean="0"/>
              <a:t>1986</a:t>
            </a:r>
          </a:p>
          <a:p>
            <a:pPr lvl="1"/>
            <a:r>
              <a:rPr lang="en-US" dirty="0" smtClean="0"/>
              <a:t>David’s son, Jon Adler, joins Flexbar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4683125"/>
          </a:xfrm>
        </p:spPr>
        <p:txBody>
          <a:bodyPr/>
          <a:lstStyle/>
          <a:p>
            <a:r>
              <a:rPr lang="en-US" dirty="0" smtClean="0"/>
              <a:t>1989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Explosive growth of Laparoscopy due to development of videolaparoscopy fuels expansion of Flex Arm Product Line</a:t>
            </a:r>
          </a:p>
          <a:p>
            <a:r>
              <a:rPr lang="en-US" dirty="0" smtClean="0"/>
              <a:t>1992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The Mediflex Division of Flexbar is created to reflect the growth in medical devices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Mediflex introduces Laparoscopic Instruments to complement the Flex Arm Product line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4683125"/>
          </a:xfrm>
        </p:spPr>
        <p:txBody>
          <a:bodyPr/>
          <a:lstStyle/>
          <a:p>
            <a:r>
              <a:rPr lang="en-US" dirty="0" smtClean="0"/>
              <a:t>Mid to late 1990’s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Other Medical Device Companies turn to Mediflex for OEM Devices</a:t>
            </a:r>
          </a:p>
          <a:p>
            <a:r>
              <a:rPr lang="en-US" dirty="0" smtClean="0"/>
              <a:t>Circa 2000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Original Bookwalter Patents have expired.  Mediflex markets an Identical Table Mounted Retractor System, but puts its Distributors’ name on the product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4683125"/>
          </a:xfrm>
        </p:spPr>
        <p:txBody>
          <a:bodyPr/>
          <a:lstStyle/>
          <a:p>
            <a:r>
              <a:rPr lang="en-US" dirty="0" smtClean="0"/>
              <a:t>Early 2005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Codman notifies Flexbar that the Bookwalter contract with Flexbar will be allowed to expire 12-31-2005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Mediflex decides to Market the Table Mounted Retractor System under the Mediflex brand using our own trademarked name:</a:t>
            </a:r>
          </a:p>
          <a:p>
            <a:pPr lvl="1" algn="ctr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BOOKLER</a:t>
            </a:r>
            <a:r>
              <a:rPr lang="en-US" sz="3600" b="1" baseline="30000" dirty="0" smtClean="0">
                <a:solidFill>
                  <a:srgbClr val="FF0000"/>
                </a:solidFill>
                <a:latin typeface="Arial"/>
                <a:cs typeface="Arial"/>
              </a:rPr>
              <a:t>®</a:t>
            </a:r>
          </a:p>
          <a:p>
            <a:pPr lvl="1" algn="ctr">
              <a:buNone/>
            </a:pPr>
            <a:endParaRPr lang="en-US" sz="1800" b="1" baseline="300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lvl="1" algn="ctr">
              <a:buNone/>
            </a:pPr>
            <a:r>
              <a:rPr lang="en-US" sz="3200" baseline="30000" dirty="0" smtClean="0">
                <a:solidFill>
                  <a:schemeClr val="bg1">
                    <a:lumMod val="10000"/>
                  </a:schemeClr>
                </a:solidFill>
              </a:rPr>
              <a:t>John </a:t>
            </a:r>
            <a:r>
              <a:rPr lang="en-US" sz="3200" baseline="30000" dirty="0" smtClean="0">
                <a:solidFill>
                  <a:srgbClr val="FF0000"/>
                </a:solidFill>
              </a:rPr>
              <a:t>Book</a:t>
            </a:r>
            <a:r>
              <a:rPr lang="en-US" sz="3200" baseline="30000" dirty="0" smtClean="0">
                <a:solidFill>
                  <a:schemeClr val="bg1">
                    <a:lumMod val="10000"/>
                  </a:schemeClr>
                </a:solidFill>
              </a:rPr>
              <a:t>walter + David Ad</a:t>
            </a:r>
            <a:r>
              <a:rPr lang="en-US" sz="3200" baseline="30000" dirty="0" smtClean="0">
                <a:solidFill>
                  <a:srgbClr val="FF0000"/>
                </a:solidFill>
              </a:rPr>
              <a:t>ler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4683125"/>
          </a:xfrm>
        </p:spPr>
        <p:txBody>
          <a:bodyPr/>
          <a:lstStyle/>
          <a:p>
            <a:r>
              <a:rPr lang="en-US" dirty="0" smtClean="0"/>
              <a:t>Q2, 2005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Mediflex launches Mediflex-Europe based in the UK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This allows development of a Distributor network throughout the continent</a:t>
            </a:r>
          </a:p>
          <a:p>
            <a:r>
              <a:rPr lang="en-US" dirty="0" smtClean="0"/>
              <a:t>2006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International growth continues in the Mideast and Eastern Europe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avid Adl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1431" y="2619424"/>
            <a:ext cx="3814137" cy="3615593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4191000" cy="4683125"/>
          </a:xfrm>
        </p:spPr>
        <p:txBody>
          <a:bodyPr/>
          <a:lstStyle/>
          <a:p>
            <a:r>
              <a:rPr lang="en-US" dirty="0" smtClean="0"/>
              <a:t>June, 2007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Jon’s son (and David’s grandson), Dan Adler, joins Mediflex. Dan is shown here with Dr. Bookwalter.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924800" cy="4683125"/>
          </a:xfrm>
        </p:spPr>
        <p:txBody>
          <a:bodyPr/>
          <a:lstStyle/>
          <a:p>
            <a:r>
              <a:rPr lang="en-US" dirty="0" smtClean="0"/>
              <a:t>2007 - 2012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Mediflex Introduces several new Product Lines: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Mini-Bookler Table Mounted Retractors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Universal Round Bar Table Mounted Retractors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Davida Neurosurgical Systems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StrongArm Surgical Holders and Positioners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StrongArm </a:t>
            </a:r>
            <a:r>
              <a:rPr lang="en-US" b="1" i="1" dirty="0" smtClean="0">
                <a:solidFill>
                  <a:srgbClr val="FF0000"/>
                </a:solidFill>
              </a:rPr>
              <a:t>PLUS</a:t>
            </a:r>
            <a:r>
              <a:rPr lang="en-US" dirty="0" smtClean="0"/>
              <a:t> Surgical Holders and Positioners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Cutting Edge Reposable Laparoscopic Scissors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International growth continues in Latin America, Asia and the South Pacific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924800" cy="4683125"/>
          </a:xfrm>
        </p:spPr>
        <p:txBody>
          <a:bodyPr/>
          <a:lstStyle/>
          <a:p>
            <a:r>
              <a:rPr lang="en-US" dirty="0" smtClean="0"/>
              <a:t>2013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Over 95% of Mediflex products are made in the US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Mediflex has direct distributors in over 50 countries and indirect distribution in scores of others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…and has become one of the most respected small companies in Surgical Instrumentation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057400"/>
            <a:ext cx="7924800" cy="4683125"/>
          </a:xfrm>
        </p:spPr>
        <p:txBody>
          <a:bodyPr/>
          <a:lstStyle/>
          <a:p>
            <a:r>
              <a:rPr lang="en-US" dirty="0" smtClean="0"/>
              <a:t>The Future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Continue to expand World-Wide Distribution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Continue to make incremental improvements to existing products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Continue to expand our product portfolio.</a:t>
            </a:r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600200"/>
            <a:ext cx="7772400" cy="457200"/>
          </a:xfrm>
        </p:spPr>
        <p:txBody>
          <a:bodyPr/>
          <a:lstStyle/>
          <a:p>
            <a:r>
              <a:rPr lang="en-US" sz="3200" u="sng" dirty="0" smtClean="0"/>
              <a:t>Introduction to Mediflex</a:t>
            </a:r>
            <a:endParaRPr lang="en-US" sz="3200" u="sng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914400" y="2286000"/>
            <a:ext cx="7924800" cy="4149725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C00000"/>
                </a:solidFill>
              </a:rPr>
              <a:t>Open Discussion:</a:t>
            </a:r>
          </a:p>
          <a:p>
            <a:pPr indent="1588">
              <a:buNone/>
            </a:pPr>
            <a:r>
              <a:rPr lang="en-US" dirty="0" smtClean="0">
                <a:solidFill>
                  <a:srgbClr val="C00000"/>
                </a:solidFill>
              </a:rPr>
              <a:t>Do your customers know who Mediflex is?</a:t>
            </a:r>
          </a:p>
          <a:p>
            <a:pPr indent="1588">
              <a:buNone/>
            </a:pPr>
            <a:r>
              <a:rPr lang="en-US" dirty="0" smtClean="0">
                <a:solidFill>
                  <a:srgbClr val="C00000"/>
                </a:solidFill>
              </a:rPr>
              <a:t>Probably not.  </a:t>
            </a:r>
          </a:p>
          <a:p>
            <a:pPr indent="1588">
              <a:buNone/>
            </a:pPr>
            <a:r>
              <a:rPr lang="en-US" dirty="0" smtClean="0">
                <a:solidFill>
                  <a:srgbClr val="C00000"/>
                </a:solidFill>
              </a:rPr>
              <a:t>So, what are some of the key points of this Presentation that can assist you in introducing Mediflex and help you in selling Mediflex products?</a:t>
            </a:r>
          </a:p>
          <a:p>
            <a:pPr indent="1588">
              <a:buNone/>
            </a:pPr>
            <a:endParaRPr lang="en-US" sz="1600" dirty="0" smtClean="0">
              <a:solidFill>
                <a:srgbClr val="C00000"/>
              </a:solidFill>
            </a:endParaRPr>
          </a:p>
          <a:p>
            <a:pPr indent="1588">
              <a:buNone/>
            </a:pPr>
            <a:r>
              <a:rPr lang="en-US" sz="2200" dirty="0" smtClean="0">
                <a:solidFill>
                  <a:srgbClr val="C00000"/>
                </a:solidFill>
              </a:rPr>
              <a:t>(The next slide will review some of the possible responses)</a:t>
            </a:r>
          </a:p>
          <a:p>
            <a:pPr>
              <a:buNone/>
            </a:pPr>
            <a:endParaRPr lang="en-US" dirty="0" smtClean="0"/>
          </a:p>
        </p:txBody>
      </p:sp>
      <p:pic>
        <p:nvPicPr>
          <p:cNvPr id="7" name="Picture 6" descr="300dpi Mediflex for 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8077200" cy="5029200"/>
          </a:xfrm>
        </p:spPr>
        <p:txBody>
          <a:bodyPr/>
          <a:lstStyle/>
          <a:p>
            <a:r>
              <a:rPr lang="en-US" dirty="0" smtClean="0"/>
              <a:t>Possible key points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Mediflex may not be well known to your customers, but they should know that Mediflex…</a:t>
            </a:r>
          </a:p>
          <a:p>
            <a:pPr lvl="2">
              <a:buFont typeface="Courier New" pitchFamily="49" charset="0"/>
              <a:buChar char="o"/>
            </a:pPr>
            <a:r>
              <a:rPr lang="en-US" sz="1800" dirty="0" smtClean="0"/>
              <a:t>…has been making Surgical devices for nearly 50 years</a:t>
            </a:r>
          </a:p>
          <a:p>
            <a:pPr lvl="2">
              <a:buFont typeface="Courier New" pitchFamily="49" charset="0"/>
              <a:buChar char="o"/>
            </a:pPr>
            <a:r>
              <a:rPr lang="en-US" sz="1800" dirty="0" smtClean="0"/>
              <a:t>…is a family company now with a 3</a:t>
            </a:r>
            <a:r>
              <a:rPr lang="en-US" sz="1800" baseline="30000" dirty="0" smtClean="0"/>
              <a:t>rd</a:t>
            </a:r>
            <a:r>
              <a:rPr lang="en-US" sz="1800" dirty="0" smtClean="0"/>
              <a:t> generation involved</a:t>
            </a:r>
          </a:p>
          <a:p>
            <a:pPr lvl="2">
              <a:buFont typeface="Courier New" pitchFamily="49" charset="0"/>
              <a:buChar char="o"/>
            </a:pPr>
            <a:r>
              <a:rPr lang="en-US" sz="1800" dirty="0" smtClean="0"/>
              <a:t>…created the market segment we refer to as Surgical Holders and Positioners</a:t>
            </a:r>
          </a:p>
          <a:p>
            <a:pPr lvl="2">
              <a:buFont typeface="Courier New" pitchFamily="49" charset="0"/>
              <a:buChar char="o"/>
            </a:pPr>
            <a:r>
              <a:rPr lang="en-US" sz="1800" dirty="0" smtClean="0"/>
              <a:t>…helped in the creation of the Bookwalter Table Mounted Retractor and manufactured much of it for Codman</a:t>
            </a:r>
          </a:p>
          <a:p>
            <a:pPr lvl="2">
              <a:buFont typeface="Courier New" pitchFamily="49" charset="0"/>
              <a:buChar char="o"/>
            </a:pPr>
            <a:r>
              <a:rPr lang="en-US" sz="1800" dirty="0" smtClean="0"/>
              <a:t>…has dozens of other Medical Device Manufacturers (such as J&amp;J) who rely on Mediflex for designing and manufacturing quality surgical products</a:t>
            </a:r>
          </a:p>
          <a:p>
            <a:pPr lvl="2">
              <a:buFont typeface="Courier New" pitchFamily="49" charset="0"/>
              <a:buChar char="o"/>
            </a:pPr>
            <a:r>
              <a:rPr lang="en-US" sz="1800" dirty="0" smtClean="0"/>
              <a:t>…now markets its products in over 50 countries around the world</a:t>
            </a:r>
            <a:endParaRPr lang="en-US" sz="2000" dirty="0" smtClean="0"/>
          </a:p>
          <a:p>
            <a:pPr lvl="2"/>
            <a:endParaRPr lang="en-US" sz="2000" dirty="0" smtClean="0"/>
          </a:p>
          <a:p>
            <a:pPr lvl="2"/>
            <a:endParaRPr lang="en-US" sz="2000" dirty="0" smtClean="0"/>
          </a:p>
          <a:p>
            <a:pPr lvl="2"/>
            <a:endParaRPr lang="en-US" sz="2000" dirty="0" smtClean="0"/>
          </a:p>
        </p:txBody>
      </p:sp>
      <p:pic>
        <p:nvPicPr>
          <p:cNvPr id="4" name="Picture 3" descr="300dpi Mediflex for 2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9400" y="228600"/>
            <a:ext cx="3462783" cy="893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yers">
  <a:themeElements>
    <a:clrScheme name="Custom 1">
      <a:dk1>
        <a:srgbClr val="233E8D"/>
      </a:dk1>
      <a:lt1>
        <a:srgbClr val="E5E5E5"/>
      </a:lt1>
      <a:dk2>
        <a:srgbClr val="454545"/>
      </a:dk2>
      <a:lt2>
        <a:srgbClr val="2A2A2A"/>
      </a:lt2>
      <a:accent1>
        <a:srgbClr val="454545"/>
      </a:accent1>
      <a:accent2>
        <a:srgbClr val="7C9873"/>
      </a:accent2>
      <a:accent3>
        <a:srgbClr val="7C9873"/>
      </a:accent3>
      <a:accent4>
        <a:srgbClr val="060606"/>
      </a:accent4>
      <a:accent5>
        <a:srgbClr val="ABBBCA"/>
      </a:accent5>
      <a:accent6>
        <a:srgbClr val="5C5C8A"/>
      </a:accent6>
      <a:hlink>
        <a:srgbClr val="993300"/>
      </a:hlink>
      <a:folHlink>
        <a:srgbClr val="454545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1">
        <a:dk1>
          <a:srgbClr val="455B41"/>
        </a:dk1>
        <a:lt1>
          <a:srgbClr val="FFFFCC"/>
        </a:lt1>
        <a:dk2>
          <a:srgbClr val="E5E5E5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F0F0F0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12">
        <a:dk1>
          <a:srgbClr val="455B41"/>
        </a:dk1>
        <a:lt1>
          <a:srgbClr val="FFFFCC"/>
        </a:lt1>
        <a:dk2>
          <a:srgbClr val="E5E5E5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F0F0F0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E5F3F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13">
        <a:dk1>
          <a:srgbClr val="455B41"/>
        </a:dk1>
        <a:lt1>
          <a:srgbClr val="FFFFCC"/>
        </a:lt1>
        <a:dk2>
          <a:srgbClr val="E5E5E5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F0F0F0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51708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14">
        <a:dk1>
          <a:srgbClr val="080808"/>
        </a:dk1>
        <a:lt1>
          <a:srgbClr val="E5E5E5"/>
        </a:lt1>
        <a:dk2>
          <a:srgbClr val="FFFFCC"/>
        </a:dk2>
        <a:lt2>
          <a:srgbClr val="455B41"/>
        </a:lt2>
        <a:accent1>
          <a:srgbClr val="517087"/>
        </a:accent1>
        <a:accent2>
          <a:srgbClr val="666699"/>
        </a:accent2>
        <a:accent3>
          <a:srgbClr val="F0F0F0"/>
        </a:accent3>
        <a:accent4>
          <a:srgbClr val="060606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51708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5">
        <a:dk1>
          <a:srgbClr val="080808"/>
        </a:dk1>
        <a:lt1>
          <a:srgbClr val="E5E5E5"/>
        </a:lt1>
        <a:dk2>
          <a:srgbClr val="FFFFCC"/>
        </a:dk2>
        <a:lt2>
          <a:srgbClr val="455B41"/>
        </a:lt2>
        <a:accent1>
          <a:srgbClr val="1E7098"/>
        </a:accent1>
        <a:accent2>
          <a:srgbClr val="666699"/>
        </a:accent2>
        <a:accent3>
          <a:srgbClr val="F0F0F0"/>
        </a:accent3>
        <a:accent4>
          <a:srgbClr val="060606"/>
        </a:accent4>
        <a:accent5>
          <a:srgbClr val="ABBBCA"/>
        </a:accent5>
        <a:accent6>
          <a:srgbClr val="5C5C8A"/>
        </a:accent6>
        <a:hlink>
          <a:srgbClr val="993300"/>
        </a:hlink>
        <a:folHlink>
          <a:srgbClr val="51708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6">
        <a:dk1>
          <a:srgbClr val="080808"/>
        </a:dk1>
        <a:lt1>
          <a:srgbClr val="E5E5E5"/>
        </a:lt1>
        <a:dk2>
          <a:srgbClr val="FFFFCC"/>
        </a:dk2>
        <a:lt2>
          <a:srgbClr val="455B41"/>
        </a:lt2>
        <a:accent1>
          <a:srgbClr val="1E7098"/>
        </a:accent1>
        <a:accent2>
          <a:srgbClr val="666699"/>
        </a:accent2>
        <a:accent3>
          <a:srgbClr val="F0F0F0"/>
        </a:accent3>
        <a:accent4>
          <a:srgbClr val="060606"/>
        </a:accent4>
        <a:accent5>
          <a:srgbClr val="ABBBCA"/>
        </a:accent5>
        <a:accent6>
          <a:srgbClr val="5C5C8A"/>
        </a:accent6>
        <a:hlink>
          <a:srgbClr val="993300"/>
        </a:hlink>
        <a:folHlink>
          <a:srgbClr val="1E709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11113</TotalTime>
  <Words>835</Words>
  <Application>Microsoft Office PowerPoint</Application>
  <PresentationFormat>On-screen Show (4:3)</PresentationFormat>
  <Paragraphs>141</Paragraphs>
  <Slides>20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Layers</vt:lpstr>
      <vt:lpstr>Welcome!</vt:lpstr>
      <vt:lpstr>Today’s Agenda: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Introduction to Mediflex</vt:lpstr>
      <vt:lpstr>Slide 20</vt:lpstr>
    </vt:vector>
  </TitlesOfParts>
  <Company>Mediflex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 Authorized Customer</dc:creator>
  <cp:lastModifiedBy>kb</cp:lastModifiedBy>
  <cp:revision>442</cp:revision>
  <dcterms:created xsi:type="dcterms:W3CDTF">2009-02-17T21:39:01Z</dcterms:created>
  <dcterms:modified xsi:type="dcterms:W3CDTF">2018-04-25T16:53:11Z</dcterms:modified>
</cp:coreProperties>
</file>